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5"/>
  </p:notesMasterIdLst>
  <p:sldIdLst>
    <p:sldId id="268" r:id="rId3"/>
    <p:sldId id="271" r:id="rId4"/>
    <p:sldId id="294" r:id="rId5"/>
    <p:sldId id="281" r:id="rId6"/>
    <p:sldId id="272" r:id="rId7"/>
    <p:sldId id="277" r:id="rId8"/>
    <p:sldId id="301" r:id="rId9"/>
    <p:sldId id="279" r:id="rId10"/>
    <p:sldId id="296" r:id="rId11"/>
    <p:sldId id="297" r:id="rId12"/>
    <p:sldId id="298" r:id="rId13"/>
    <p:sldId id="286" r:id="rId14"/>
    <p:sldId id="299" r:id="rId15"/>
    <p:sldId id="287" r:id="rId16"/>
    <p:sldId id="302" r:id="rId17"/>
    <p:sldId id="295" r:id="rId18"/>
    <p:sldId id="291" r:id="rId19"/>
    <p:sldId id="276" r:id="rId20"/>
    <p:sldId id="288" r:id="rId21"/>
    <p:sldId id="289" r:id="rId22"/>
    <p:sldId id="280" r:id="rId23"/>
    <p:sldId id="300" r:id="rId24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3B92-4970-4FAC-981A-3CFA204F0C19}" type="datetimeFigureOut">
              <a:rPr lang="nb-NO" smtClean="0"/>
              <a:t>14.06.2018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E943D-BAC5-4C23-8847-CBE67BF3FE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81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r" defTabSz="9318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F90A65-D640-47B0-A961-6ED251056470}" type="slidenum">
              <a:rPr kumimoji="0" lang="en-US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9318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nb-NO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454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1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5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5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90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4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7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37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50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4572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32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23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218" y="608014"/>
            <a:ext cx="11813116" cy="1068387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75685" y="1752601"/>
            <a:ext cx="5810249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9134" y="1752601"/>
            <a:ext cx="5812367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94800" y="6340475"/>
            <a:ext cx="2753784" cy="1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D 2290- PETS 2018</a:t>
            </a:r>
            <a:endParaRPr lang="en-GB" altLang="nb-NO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9080501" y="6550026"/>
            <a:ext cx="2868084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Page </a:t>
            </a:r>
            <a:fld id="{B56C501E-9E2A-4152-A0C2-73E481D4D635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  <p:sp>
        <p:nvSpPr>
          <p:cNvPr id="7" name="Rectangle 5">
            <a:extLst/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241300" y="6367464"/>
            <a:ext cx="7181851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PDG Laila Lerum </a:t>
            </a:r>
          </a:p>
        </p:txBody>
      </p:sp>
    </p:spTree>
    <p:extLst>
      <p:ext uri="{BB962C8B-B14F-4D97-AF65-F5344CB8AC3E}">
        <p14:creationId xmlns:p14="http://schemas.microsoft.com/office/powerpoint/2010/main" val="808427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6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8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46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70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2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/>
          </p:cNvPr>
          <p:cNvSpPr txBox="1"/>
          <p:nvPr/>
        </p:nvSpPr>
        <p:spPr>
          <a:xfrm>
            <a:off x="9550400" y="6477001"/>
            <a:ext cx="2032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B8CE0289-DC03-4459-95B3-1B8D48A24481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9200"/>
            <a:ext cx="119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75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8" y="6165850"/>
            <a:ext cx="16213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152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/>
          </p:cNvPr>
          <p:cNvSpPr>
            <a:spLocks noChangeArrowheads="1"/>
          </p:cNvSpPr>
          <p:nvPr/>
        </p:nvSpPr>
        <p:spPr bwMode="auto">
          <a:xfrm>
            <a:off x="1143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 smtClean="0">
                <a:solidFill>
                  <a:prstClr val="white"/>
                </a:solidFill>
                <a:latin typeface="Calibri"/>
              </a:rPr>
              <a:t>ROTARY 2018-2019</a:t>
            </a:r>
            <a:endParaRPr lang="en-US" sz="60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556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796" y="5124796"/>
            <a:ext cx="1637607" cy="163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84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KJØNNSFORDELING I VÅR KLUBB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9976" y="1074454"/>
            <a:ext cx="6262749" cy="5418132"/>
          </a:xfrm>
          <a:prstGeom prst="rect">
            <a:avLst/>
          </a:prstGeom>
        </p:spPr>
      </p:pic>
      <p:pic>
        <p:nvPicPr>
          <p:cNvPr id="48132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9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2800" dirty="0" smtClean="0">
                <a:latin typeface="Arial Narrow" panose="020B0606020202030204" pitchFamily="34" charset="0"/>
              </a:rPr>
              <a:t>LOKALE MÅL OG PLANER 2018-2019  - administrasjonskomiteen v/Anne Grethe </a:t>
            </a:r>
            <a:endParaRPr lang="nb-NO" altLang="nb-NO" sz="28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Skape et program som gjør at alle medlemmene opplever at de går glipp av noe ved å ikke være tilstede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Bedriftsbesøk, mål om hyppigere møter enn hvert kvartal. Kanskje bedriftsbesøk med Øst og Stokke</a:t>
            </a:r>
            <a:endParaRPr lang="nb-NO" altLang="nb-NO" sz="2000" dirty="0">
              <a:latin typeface="Georgia" panose="02040502050405020303" pitchFamily="18" charset="0"/>
            </a:endParaRP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Foredrag, ønske om oftere eksterne foredragsholdere</a:t>
            </a:r>
            <a:endParaRPr lang="nb-NO" altLang="nb-NO" sz="2000" dirty="0">
              <a:latin typeface="Georgia" panose="02040502050405020303" pitchFamily="18" charset="0"/>
            </a:endParaRPr>
          </a:p>
          <a:p>
            <a:pPr lvl="1"/>
            <a:r>
              <a:rPr lang="nb-NO" altLang="nb-NO" sz="2000" dirty="0">
                <a:latin typeface="Georgia" panose="02040502050405020303" pitchFamily="18" charset="0"/>
              </a:rPr>
              <a:t>Felles møter </a:t>
            </a:r>
            <a:r>
              <a:rPr lang="nb-NO" altLang="nb-NO" sz="2000" dirty="0" smtClean="0">
                <a:latin typeface="Georgia" panose="02040502050405020303" pitchFamily="18" charset="0"/>
              </a:rPr>
              <a:t>med </a:t>
            </a:r>
            <a:r>
              <a:rPr lang="nb-NO" altLang="nb-NO" sz="2000" dirty="0">
                <a:latin typeface="Georgia" panose="02040502050405020303" pitchFamily="18" charset="0"/>
              </a:rPr>
              <a:t>Øst og Stokke, eks. besøk av Ordfører i </a:t>
            </a:r>
            <a:r>
              <a:rPr lang="nb-NO" altLang="nb-NO" sz="2000" dirty="0" smtClean="0">
                <a:latin typeface="Georgia" panose="02040502050405020303" pitchFamily="18" charset="0"/>
              </a:rPr>
              <a:t>januar 2. januar i Kommunestyresalen.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Gjeninnføre SMS meldinger i forkant av møtene. </a:t>
            </a:r>
            <a:r>
              <a:rPr lang="nb-NO" altLang="nb-NO" sz="2000" dirty="0" smtClean="0">
                <a:latin typeface="Georgia" panose="02040502050405020303" pitchFamily="18" charset="0"/>
              </a:rPr>
              <a:t>Mange vil ha mail i tillegg. Mail på søndager og </a:t>
            </a:r>
            <a:r>
              <a:rPr lang="nb-NO" altLang="nb-NO" sz="2000" dirty="0" err="1" smtClean="0">
                <a:latin typeface="Georgia" panose="02040502050405020303" pitchFamily="18" charset="0"/>
              </a:rPr>
              <a:t>sms</a:t>
            </a:r>
            <a:r>
              <a:rPr lang="nb-NO" altLang="nb-NO" sz="2000" dirty="0" smtClean="0">
                <a:latin typeface="Georgia" panose="02040502050405020303" pitchFamily="18" charset="0"/>
              </a:rPr>
              <a:t> på onsdager?</a:t>
            </a:r>
            <a:endParaRPr lang="nb-NO" altLang="nb-NO" sz="2000" dirty="0" smtClean="0">
              <a:latin typeface="Georgia" panose="02040502050405020303" pitchFamily="18" charset="0"/>
            </a:endParaRP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Vi går bort fra referater fra de ukentlige </a:t>
            </a:r>
            <a:r>
              <a:rPr lang="nb-NO" altLang="nb-NO" sz="2000" dirty="0" smtClean="0">
                <a:latin typeface="Georgia" panose="02040502050405020303" pitchFamily="18" charset="0"/>
              </a:rPr>
              <a:t>møtene. Innfører </a:t>
            </a:r>
            <a:r>
              <a:rPr lang="nb-NO" altLang="nb-NO" sz="2000" dirty="0" err="1" smtClean="0">
                <a:latin typeface="Georgia" panose="02040502050405020303" pitchFamily="18" charset="0"/>
              </a:rPr>
              <a:t>powerpoint</a:t>
            </a:r>
            <a:r>
              <a:rPr lang="nb-NO" altLang="nb-NO" sz="2000" dirty="0" smtClean="0">
                <a:latin typeface="Georgia" panose="02040502050405020303" pitchFamily="18" charset="0"/>
              </a:rPr>
              <a:t> presentasjoner på hvert møte og legger disse ut på nettsidene i etterkant. </a:t>
            </a:r>
            <a:endParaRPr lang="nb-NO" altLang="nb-NO" sz="2000" dirty="0" smtClean="0">
              <a:latin typeface="Georgia" panose="02040502050405020303" pitchFamily="18" charset="0"/>
            </a:endParaRP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Besluttet dato for komitemøter (18. april, 15. august, 7. november, 6. februar). 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Styremøter etter komitemøtene (11. april, 29. august, 14. november, 13. februar)</a:t>
            </a:r>
          </a:p>
          <a:p>
            <a:pPr lvl="1"/>
            <a:endParaRPr lang="nb-NO" altLang="nb-NO" sz="2000" dirty="0">
              <a:latin typeface="Georgia" panose="02040502050405020303" pitchFamily="18" charset="0"/>
            </a:endParaRPr>
          </a:p>
          <a:p>
            <a:pPr lvl="1"/>
            <a:endParaRPr lang="nb-NO" altLang="nb-NO" sz="2000" dirty="0" smtClean="0">
              <a:latin typeface="Georgia" panose="02040502050405020303" pitchFamily="18" charset="0"/>
            </a:endParaRP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20" y="5440387"/>
            <a:ext cx="1187857" cy="118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6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dirty="0">
                <a:latin typeface="Arial Narrow" panose="020B0606020202030204" pitchFamily="34" charset="0"/>
              </a:rPr>
              <a:t>LOKALE MÅL OG PLANER </a:t>
            </a:r>
            <a:r>
              <a:rPr lang="nb-NO" altLang="nb-NO" sz="3200" dirty="0" smtClean="0">
                <a:latin typeface="Arial Narrow" panose="020B0606020202030204" pitchFamily="34" charset="0"/>
              </a:rPr>
              <a:t>2018-2019 – infokomiteen v/Christian 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altLang="nb-NO" sz="2400" dirty="0" smtClean="0">
                <a:latin typeface="Georgia" panose="02040502050405020303" pitchFamily="18" charset="0"/>
              </a:rPr>
              <a:t>Forsterke </a:t>
            </a:r>
            <a:r>
              <a:rPr lang="nb-NO" altLang="nb-NO" sz="2400" dirty="0">
                <a:latin typeface="Georgia" panose="02040502050405020303" pitchFamily="18" charset="0"/>
              </a:rPr>
              <a:t>profil, pr. og omdømme</a:t>
            </a:r>
          </a:p>
          <a:p>
            <a:pPr lvl="1"/>
            <a:r>
              <a:rPr lang="nb-NO" altLang="nb-NO" sz="2400" dirty="0">
                <a:latin typeface="Georgia" panose="02040502050405020303" pitchFamily="18" charset="0"/>
              </a:rPr>
              <a:t>Økt kompetanse om </a:t>
            </a:r>
            <a:r>
              <a:rPr lang="nb-NO" altLang="nb-NO" sz="2400" dirty="0" err="1">
                <a:latin typeface="Georgia" panose="02040502050405020303" pitchFamily="18" charset="0"/>
              </a:rPr>
              <a:t>Rotary</a:t>
            </a:r>
            <a:r>
              <a:rPr lang="nb-NO" altLang="nb-NO" sz="2400" dirty="0">
                <a:latin typeface="Georgia" panose="02040502050405020303" pitchFamily="18" charset="0"/>
              </a:rPr>
              <a:t> </a:t>
            </a:r>
            <a:r>
              <a:rPr lang="nb-NO" altLang="nb-NO" sz="2400" dirty="0" smtClean="0">
                <a:latin typeface="Georgia" panose="02040502050405020303" pitchFamily="18" charset="0"/>
              </a:rPr>
              <a:t>internt</a:t>
            </a:r>
          </a:p>
          <a:p>
            <a:pPr lvl="2"/>
            <a:r>
              <a:rPr lang="nb-NO" altLang="nb-NO" sz="2400" dirty="0" smtClean="0">
                <a:latin typeface="Georgia" panose="02040502050405020303" pitchFamily="18" charset="0"/>
              </a:rPr>
              <a:t>Innføre faktaboks som en innledning i hvert møte.</a:t>
            </a:r>
          </a:p>
          <a:p>
            <a:pPr lvl="2"/>
            <a:r>
              <a:rPr lang="nb-NO" altLang="nb-NO" sz="2400" dirty="0" err="1" smtClean="0">
                <a:latin typeface="Georgia" panose="02040502050405020303" pitchFamily="18" charset="0"/>
              </a:rPr>
              <a:t>Kahoot</a:t>
            </a:r>
            <a:r>
              <a:rPr lang="nb-NO" altLang="nb-NO" sz="2400" dirty="0" smtClean="0">
                <a:latin typeface="Georgia" panose="02040502050405020303" pitchFamily="18" charset="0"/>
              </a:rPr>
              <a:t>/quiz 2 g. pr. år?</a:t>
            </a:r>
          </a:p>
          <a:p>
            <a:pPr lvl="1"/>
            <a:r>
              <a:rPr lang="nb-NO" altLang="nb-NO" sz="2400" dirty="0" smtClean="0">
                <a:latin typeface="Georgia" panose="02040502050405020303" pitchFamily="18" charset="0"/>
              </a:rPr>
              <a:t>Økt kompetanse om </a:t>
            </a:r>
            <a:r>
              <a:rPr lang="nb-NO" altLang="nb-NO" sz="2400" dirty="0" err="1" smtClean="0">
                <a:latin typeface="Georgia" panose="02040502050405020303" pitchFamily="18" charset="0"/>
              </a:rPr>
              <a:t>Rotary</a:t>
            </a:r>
            <a:r>
              <a:rPr lang="nb-NO" altLang="nb-NO" sz="2400" dirty="0" smtClean="0">
                <a:latin typeface="Georgia" panose="02040502050405020303" pitchFamily="18" charset="0"/>
              </a:rPr>
              <a:t> eksternt ved oppslag </a:t>
            </a:r>
            <a:r>
              <a:rPr lang="nb-NO" altLang="nb-NO" sz="2400" dirty="0">
                <a:latin typeface="Georgia" panose="02040502050405020303" pitchFamily="18" charset="0"/>
              </a:rPr>
              <a:t>i media, </a:t>
            </a:r>
            <a:r>
              <a:rPr lang="nb-NO" altLang="nb-NO" sz="2400" dirty="0" smtClean="0">
                <a:latin typeface="Georgia" panose="02040502050405020303" pitchFamily="18" charset="0"/>
              </a:rPr>
              <a:t>oppdateringer </a:t>
            </a:r>
            <a:r>
              <a:rPr lang="nb-NO" altLang="nb-NO" sz="2400" dirty="0">
                <a:latin typeface="Georgia" panose="02040502050405020303" pitchFamily="18" charset="0"/>
              </a:rPr>
              <a:t>på </a:t>
            </a:r>
            <a:r>
              <a:rPr lang="nb-NO" altLang="nb-NO" sz="2400" dirty="0" err="1">
                <a:latin typeface="Georgia" panose="02040502050405020303" pitchFamily="18" charset="0"/>
              </a:rPr>
              <a:t>SoMe</a:t>
            </a:r>
            <a:r>
              <a:rPr lang="nb-NO" altLang="nb-NO" sz="2400" dirty="0">
                <a:latin typeface="Georgia" panose="02040502050405020303" pitchFamily="18" charset="0"/>
              </a:rPr>
              <a:t>, </a:t>
            </a:r>
            <a:r>
              <a:rPr lang="nb-NO" altLang="nb-NO" sz="2400" dirty="0" smtClean="0">
                <a:latin typeface="Georgia" panose="02040502050405020303" pitchFamily="18" charset="0"/>
              </a:rPr>
              <a:t>diverse sosiale </a:t>
            </a:r>
            <a:r>
              <a:rPr lang="nb-NO" altLang="nb-NO" sz="2400" dirty="0">
                <a:latin typeface="Georgia" panose="02040502050405020303" pitchFamily="18" charset="0"/>
              </a:rPr>
              <a:t>aktiviteter</a:t>
            </a:r>
          </a:p>
          <a:p>
            <a:pPr lvl="1"/>
            <a:r>
              <a:rPr lang="nb-NO" altLang="nb-NO" sz="2400" dirty="0" smtClean="0">
                <a:latin typeface="Georgia" panose="02040502050405020303" pitchFamily="18" charset="0"/>
              </a:rPr>
              <a:t>Hver og en kan fortell </a:t>
            </a:r>
            <a:r>
              <a:rPr lang="nb-NO" altLang="nb-NO" sz="2400" dirty="0">
                <a:latin typeface="Georgia" panose="02040502050405020303" pitchFamily="18" charset="0"/>
              </a:rPr>
              <a:t>andre om </a:t>
            </a:r>
            <a:r>
              <a:rPr lang="nb-NO" altLang="nb-NO" sz="2400" dirty="0" err="1">
                <a:latin typeface="Georgia" panose="02040502050405020303" pitchFamily="18" charset="0"/>
              </a:rPr>
              <a:t>Rotary</a:t>
            </a:r>
            <a:r>
              <a:rPr lang="nb-NO" altLang="nb-NO" sz="2400" dirty="0">
                <a:latin typeface="Georgia" panose="02040502050405020303" pitchFamily="18" charset="0"/>
              </a:rPr>
              <a:t> sin </a:t>
            </a:r>
            <a:r>
              <a:rPr lang="nb-NO" altLang="nb-NO" sz="2400" dirty="0" smtClean="0">
                <a:latin typeface="Georgia" panose="02040502050405020303" pitchFamily="18" charset="0"/>
              </a:rPr>
              <a:t>rolle og at vi bidrar til noe bedre både lokalt og på verdensbasis. </a:t>
            </a:r>
            <a:endParaRPr lang="nb-NO" altLang="nb-NO" sz="2400" dirty="0">
              <a:latin typeface="Georgia" panose="02040502050405020303" pitchFamily="18" charset="0"/>
            </a:endParaRPr>
          </a:p>
          <a:p>
            <a:pPr lvl="1"/>
            <a:r>
              <a:rPr lang="nb-NO" altLang="nb-NO" sz="2400" dirty="0">
                <a:latin typeface="Georgia" panose="02040502050405020303" pitchFamily="18" charset="0"/>
              </a:rPr>
              <a:t>Delta på distriktets seminar for klubbens PR ansvarlig. </a:t>
            </a:r>
            <a:r>
              <a:rPr lang="nb-NO" altLang="nb-NO" sz="2400" dirty="0" smtClean="0">
                <a:latin typeface="Georgia" panose="02040502050405020303" pitchFamily="18" charset="0"/>
              </a:rPr>
              <a:t>Christian deltar.</a:t>
            </a:r>
            <a:endParaRPr lang="nb-NO" altLang="nb-NO" sz="2400" dirty="0">
              <a:latin typeface="Georgia" panose="02040502050405020303" pitchFamily="18" charset="0"/>
            </a:endParaRPr>
          </a:p>
          <a:p>
            <a:endParaRPr lang="nb-NO" altLang="nb-NO" sz="1200" b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dirty="0">
                <a:latin typeface="Arial Narrow" panose="020B0606020202030204" pitchFamily="34" charset="0"/>
              </a:rPr>
              <a:t>LOKALE MÅL OG PLANER </a:t>
            </a:r>
            <a:r>
              <a:rPr lang="nb-NO" altLang="nb-NO" sz="3200" dirty="0" smtClean="0">
                <a:latin typeface="Arial Narrow" panose="020B0606020202030204" pitchFamily="34" charset="0"/>
              </a:rPr>
              <a:t>2018-2019 – servicekomiteen v/Leif 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altLang="nb-NO" sz="1200" b="1" dirty="0" smtClean="0">
              <a:latin typeface="Georgia" panose="02040502050405020303" pitchFamily="18" charset="0"/>
            </a:endParaRP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Vaktmesteroppgaver (lokaler, nøkler, klargjøring til møter, ta imot kaffepenger osv. intercitymøte) org. innkjøp, vin til foredragsholdere/vinlotteri </a:t>
            </a: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Guvernørbesøk 05.september</a:t>
            </a: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Blåtur 12. september</a:t>
            </a: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Peisaften oktober</a:t>
            </a: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Lutefisk, november</a:t>
            </a: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Bugården Kirke, desember</a:t>
            </a: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Peisaften februar/mars</a:t>
            </a: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Skotthyll juni</a:t>
            </a:r>
          </a:p>
          <a:p>
            <a:pPr lvl="2"/>
            <a:r>
              <a:rPr lang="nb-NO" altLang="nb-NO" dirty="0" smtClean="0">
                <a:latin typeface="Georgia" panose="02040502050405020303" pitchFamily="18" charset="0"/>
              </a:rPr>
              <a:t>President skifte juni</a:t>
            </a:r>
          </a:p>
          <a:p>
            <a:endParaRPr lang="nb-NO" altLang="nb-NO" sz="1200" b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dirty="0">
                <a:latin typeface="Arial Narrow" panose="020B0606020202030204" pitchFamily="34" charset="0"/>
              </a:rPr>
              <a:t>LOKALE MÅL OG PLANER 2018-2019 </a:t>
            </a:r>
            <a:r>
              <a:rPr lang="nb-NO" altLang="nb-NO" sz="3200" dirty="0" smtClean="0">
                <a:latin typeface="Arial Narrow" panose="020B0606020202030204" pitchFamily="34" charset="0"/>
              </a:rPr>
              <a:t>– TRF komiteen v/Erik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Bidrag </a:t>
            </a:r>
            <a:r>
              <a:rPr lang="nb-NO" altLang="nb-NO" sz="2000" dirty="0">
                <a:latin typeface="Georgia" panose="02040502050405020303" pitchFamily="18" charset="0"/>
              </a:rPr>
              <a:t>til økt </a:t>
            </a:r>
            <a:r>
              <a:rPr lang="nb-NO" altLang="nb-NO" sz="2000" dirty="0" err="1">
                <a:latin typeface="Georgia" panose="02040502050405020303" pitchFamily="18" charset="0"/>
              </a:rPr>
              <a:t>Annual</a:t>
            </a:r>
            <a:r>
              <a:rPr lang="nb-NO" altLang="nb-NO" sz="2000" dirty="0">
                <a:latin typeface="Georgia" panose="02040502050405020303" pitchFamily="18" charset="0"/>
              </a:rPr>
              <a:t> </a:t>
            </a:r>
            <a:r>
              <a:rPr lang="nb-NO" altLang="nb-NO" sz="2000" dirty="0" err="1">
                <a:latin typeface="Georgia" panose="02040502050405020303" pitchFamily="18" charset="0"/>
              </a:rPr>
              <a:t>Found</a:t>
            </a:r>
            <a:r>
              <a:rPr lang="nb-NO" altLang="nb-NO" sz="2000" dirty="0">
                <a:latin typeface="Georgia" panose="02040502050405020303" pitchFamily="18" charset="0"/>
              </a:rPr>
              <a:t> 75 $ pr. medlem? Hva klarer vi? Vi har 17,65 $ siste </a:t>
            </a:r>
            <a:r>
              <a:rPr lang="nb-NO" altLang="nb-NO" sz="2000" dirty="0" smtClean="0">
                <a:latin typeface="Georgia" panose="02040502050405020303" pitchFamily="18" charset="0"/>
              </a:rPr>
              <a:t>halve året</a:t>
            </a:r>
            <a:r>
              <a:rPr lang="nb-NO" altLang="nb-NO" sz="2000" dirty="0" smtClean="0">
                <a:latin typeface="Georgia" panose="02040502050405020303" pitchFamily="18" charset="0"/>
              </a:rPr>
              <a:t>.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Vi minner om autogiro trekk på min. 50,- pr. mnd. Hvis alle blir med, er vi i der</a:t>
            </a:r>
            <a:r>
              <a:rPr lang="nb-NO" altLang="nb-NO" sz="2000" dirty="0" smtClean="0">
                <a:latin typeface="Georgia" panose="02040502050405020303" pitchFamily="18" charset="0"/>
                <a:sym typeface="Wingdings" panose="05000000000000000000" pitchFamily="2" charset="2"/>
              </a:rPr>
              <a:t></a:t>
            </a:r>
            <a:r>
              <a:rPr lang="nb-NO" altLang="nb-NO" sz="2000" dirty="0" smtClean="0">
                <a:latin typeface="Georgia" panose="02040502050405020303" pitchFamily="18" charset="0"/>
              </a:rPr>
              <a:t>.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Delta </a:t>
            </a:r>
            <a:r>
              <a:rPr lang="nb-NO" altLang="nb-NO" sz="2000" dirty="0">
                <a:latin typeface="Georgia" panose="02040502050405020303" pitchFamily="18" charset="0"/>
              </a:rPr>
              <a:t>på TRF sertifiseringskurs. Pres. </a:t>
            </a:r>
            <a:r>
              <a:rPr lang="nb-NO" altLang="nb-NO" sz="2000" dirty="0" err="1">
                <a:latin typeface="Georgia" panose="02040502050405020303" pitchFamily="18" charset="0"/>
              </a:rPr>
              <a:t>innk</a:t>
            </a:r>
            <a:r>
              <a:rPr lang="nb-NO" altLang="nb-NO" sz="2000" dirty="0">
                <a:latin typeface="Georgia" panose="02040502050405020303" pitchFamily="18" charset="0"/>
              </a:rPr>
              <a:t>. </a:t>
            </a:r>
            <a:r>
              <a:rPr lang="nb-NO" altLang="nb-NO" sz="2000" dirty="0" smtClean="0">
                <a:latin typeface="Georgia" panose="02040502050405020303" pitchFamily="18" charset="0"/>
              </a:rPr>
              <a:t>president </a:t>
            </a:r>
            <a:r>
              <a:rPr lang="nb-NO" altLang="nb-NO" sz="2000" dirty="0">
                <a:latin typeface="Georgia" panose="02040502050405020303" pitchFamily="18" charset="0"/>
              </a:rPr>
              <a:t>og leder </a:t>
            </a:r>
            <a:r>
              <a:rPr lang="nb-NO" altLang="nb-NO" sz="2000" dirty="0" smtClean="0">
                <a:latin typeface="Georgia" panose="02040502050405020303" pitchFamily="18" charset="0"/>
              </a:rPr>
              <a:t>TRF deltar til høsten (Erik, Roar og Birgitte)</a:t>
            </a:r>
            <a:endParaRPr lang="nb-NO" altLang="nb-NO" sz="2000" dirty="0">
              <a:latin typeface="Georgia" panose="02040502050405020303" pitchFamily="18" charset="0"/>
            </a:endParaRPr>
          </a:p>
          <a:p>
            <a:pPr lvl="1"/>
            <a:r>
              <a:rPr lang="nb-NO" altLang="nb-NO" sz="2000" dirty="0">
                <a:latin typeface="Georgia" panose="02040502050405020303" pitchFamily="18" charset="0"/>
              </a:rPr>
              <a:t>Økt informasjon om TRF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Utvekslingsstudent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My </a:t>
            </a:r>
            <a:r>
              <a:rPr lang="nb-NO" altLang="nb-NO" sz="2000" dirty="0" err="1">
                <a:latin typeface="Georgia" panose="02040502050405020303" pitchFamily="18" charset="0"/>
              </a:rPr>
              <a:t>African</a:t>
            </a:r>
            <a:r>
              <a:rPr lang="nb-NO" altLang="nb-NO" sz="2000" dirty="0">
                <a:latin typeface="Georgia" panose="02040502050405020303" pitchFamily="18" charset="0"/>
              </a:rPr>
              <a:t> </a:t>
            </a:r>
            <a:r>
              <a:rPr lang="nb-NO" altLang="nb-NO" sz="2000" dirty="0" err="1">
                <a:latin typeface="Georgia" panose="02040502050405020303" pitchFamily="18" charset="0"/>
              </a:rPr>
              <a:t>Organisation</a:t>
            </a:r>
            <a:r>
              <a:rPr lang="nb-NO" altLang="nb-NO" sz="2000" dirty="0">
                <a:latin typeface="Georgia" panose="02040502050405020303" pitchFamily="18" charset="0"/>
              </a:rPr>
              <a:t>, </a:t>
            </a:r>
            <a:endParaRPr lang="nb-NO" altLang="nb-NO" sz="2000" dirty="0" smtClean="0">
              <a:latin typeface="Georgia" panose="02040502050405020303" pitchFamily="18" charset="0"/>
            </a:endParaRP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Optimisten aktivitetssenter/Herredshuset – bevilget ca. 10.000,-  og prosjektet «snekkerverksted» er i gang og utstyr er kjøpt inn. Innredes over sommeren og fysisk og mental støtte kan trenges fra oss 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Gapahuk – dugnad vedr. </a:t>
            </a:r>
            <a:r>
              <a:rPr lang="nb-NO" altLang="nb-NO" sz="2000" dirty="0" err="1" smtClean="0">
                <a:latin typeface="Georgia" panose="02040502050405020303" pitchFamily="18" charset="0"/>
              </a:rPr>
              <a:t>beising</a:t>
            </a:r>
            <a:r>
              <a:rPr lang="nb-NO" altLang="nb-NO" sz="2000" dirty="0" smtClean="0">
                <a:latin typeface="Georgia" panose="02040502050405020303" pitchFamily="18" charset="0"/>
              </a:rPr>
              <a:t> 28.05? </a:t>
            </a:r>
            <a:r>
              <a:rPr lang="nb-NO" altLang="nb-NO" sz="2000" dirty="0" smtClean="0">
                <a:latin typeface="Georgia" panose="02040502050405020303" pitchFamily="18" charset="0"/>
              </a:rPr>
              <a:t>Ble avlyst pga. været. Finne ny dato. </a:t>
            </a:r>
            <a:endParaRPr lang="nb-NO" altLang="nb-NO" sz="2000" dirty="0">
              <a:latin typeface="Georgia" panose="02040502050405020303" pitchFamily="18" charset="0"/>
            </a:endParaRPr>
          </a:p>
          <a:p>
            <a:pPr lvl="1"/>
            <a:r>
              <a:rPr lang="nb-NO" altLang="nb-NO" sz="2000" dirty="0">
                <a:latin typeface="Georgia" panose="02040502050405020303" pitchFamily="18" charset="0"/>
              </a:rPr>
              <a:t>Søke om </a:t>
            </a:r>
            <a:r>
              <a:rPr lang="nb-NO" altLang="nb-NO" sz="2000" dirty="0" smtClean="0">
                <a:latin typeface="Georgia" panose="02040502050405020303" pitchFamily="18" charset="0"/>
              </a:rPr>
              <a:t>midler innen 1. november. District Grant.</a:t>
            </a:r>
            <a:endParaRPr lang="nb-NO" altLang="nb-NO" sz="2000" dirty="0">
              <a:latin typeface="Georgia" panose="02040502050405020303" pitchFamily="18" charset="0"/>
            </a:endParaRPr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324348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LITT PRAKTISK INFO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7105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BRUK AV PC OG PRESENTASJONER I MØTENE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 smtClean="0"/>
              <a:t>Ønsker å bruke </a:t>
            </a:r>
            <a:r>
              <a:rPr lang="nb-NO" sz="3200" dirty="0" smtClean="0"/>
              <a:t>pc </a:t>
            </a:r>
            <a:r>
              <a:rPr lang="nb-NO" sz="3200" dirty="0" smtClean="0"/>
              <a:t>i møtene, sånn </a:t>
            </a:r>
            <a:r>
              <a:rPr lang="nb-NO" sz="3200" dirty="0"/>
              <a:t>som nå. </a:t>
            </a:r>
            <a:endParaRPr lang="nb-NO" sz="3200" dirty="0" smtClean="0"/>
          </a:p>
          <a:p>
            <a:r>
              <a:rPr lang="nb-NO" dirty="0" smtClean="0"/>
              <a:t>Presentasjonene lagres på nettsidene i etterkant</a:t>
            </a:r>
          </a:p>
          <a:p>
            <a:r>
              <a:rPr lang="nb-NO" dirty="0" smtClean="0"/>
              <a:t>Besluttet i styremøte i april at referatskriving da bortfaller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6535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DAGENS AGENDA 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dirty="0" smtClean="0">
                <a:latin typeface="Georgia" panose="02040502050405020303" pitchFamily="18" charset="0"/>
              </a:rPr>
              <a:t>Snart klart for nytt </a:t>
            </a:r>
            <a:r>
              <a:rPr lang="nb-NO" altLang="nb-NO" dirty="0" err="1" smtClean="0">
                <a:latin typeface="Georgia" panose="02040502050405020303" pitchFamily="18" charset="0"/>
              </a:rPr>
              <a:t>Rotaryår</a:t>
            </a:r>
            <a:endParaRPr lang="nb-NO" altLang="nb-NO" dirty="0" smtClean="0">
              <a:latin typeface="Georgia" panose="02040502050405020303" pitchFamily="18" charset="0"/>
            </a:endParaRPr>
          </a:p>
          <a:p>
            <a:r>
              <a:rPr lang="nb-NO" altLang="nb-NO" dirty="0" smtClean="0">
                <a:latin typeface="Georgia" panose="02040502050405020303" pitchFamily="18" charset="0"/>
              </a:rPr>
              <a:t>Organisasjonskart 2018-2019 </a:t>
            </a:r>
            <a:endParaRPr lang="nb-NO" altLang="nb-NO" dirty="0">
              <a:latin typeface="Georgia" panose="02040502050405020303" pitchFamily="18" charset="0"/>
            </a:endParaRPr>
          </a:p>
          <a:p>
            <a:r>
              <a:rPr lang="nb-NO" altLang="nb-NO" dirty="0" smtClean="0">
                <a:latin typeface="Georgia" panose="02040502050405020303" pitchFamily="18" charset="0"/>
              </a:rPr>
              <a:t>Mål og planer </a:t>
            </a:r>
          </a:p>
          <a:p>
            <a:pPr lvl="1"/>
            <a:r>
              <a:rPr lang="nb-NO" altLang="nb-NO" dirty="0" smtClean="0">
                <a:latin typeface="Georgia" panose="02040502050405020303" pitchFamily="18" charset="0"/>
              </a:rPr>
              <a:t>Internasjonalt</a:t>
            </a:r>
          </a:p>
          <a:p>
            <a:pPr lvl="1"/>
            <a:r>
              <a:rPr lang="nb-NO" altLang="nb-NO" dirty="0" smtClean="0">
                <a:latin typeface="Georgia" panose="02040502050405020303" pitchFamily="18" charset="0"/>
              </a:rPr>
              <a:t>Nasjonalt</a:t>
            </a:r>
          </a:p>
          <a:p>
            <a:pPr lvl="1"/>
            <a:r>
              <a:rPr lang="nb-NO" altLang="nb-NO" dirty="0" smtClean="0">
                <a:latin typeface="Georgia" panose="02040502050405020303" pitchFamily="18" charset="0"/>
              </a:rPr>
              <a:t>Lokalt for hver komite hos oss</a:t>
            </a:r>
          </a:p>
          <a:p>
            <a:r>
              <a:rPr lang="nb-NO" altLang="nb-NO" dirty="0" smtClean="0">
                <a:latin typeface="Georgia" panose="02040502050405020303" pitchFamily="18" charset="0"/>
              </a:rPr>
              <a:t>Et år blandet med noe nytt og mye kjent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1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FAKTABOKS</a:t>
            </a:r>
            <a:r>
              <a:rPr lang="nb-NO" altLang="nb-NO" sz="3200" dirty="0" smtClean="0">
                <a:latin typeface="Arial Narrow" panose="020B0606020202030204" pitchFamily="34" charset="0"/>
              </a:rPr>
              <a:t>! (eksempel)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1400" dirty="0" smtClean="0">
                <a:latin typeface="Georgia" panose="02040502050405020303" pitchFamily="18" charset="0"/>
              </a:rPr>
              <a:t>President </a:t>
            </a:r>
            <a:r>
              <a:rPr lang="nb-NO" altLang="nb-NO" sz="1400" dirty="0" err="1" smtClean="0">
                <a:latin typeface="Georgia" panose="02040502050405020303" pitchFamily="18" charset="0"/>
              </a:rPr>
              <a:t>Rotary</a:t>
            </a:r>
            <a:r>
              <a:rPr lang="nb-NO" altLang="nb-NO" sz="1400" dirty="0" smtClean="0">
                <a:latin typeface="Georgia" panose="02040502050405020303" pitchFamily="18" charset="0"/>
              </a:rPr>
              <a:t> International (RI) 2018-2019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Barry </a:t>
            </a:r>
            <a:r>
              <a:rPr lang="nb-NO" altLang="nb-NO" sz="1400" dirty="0" err="1" smtClean="0">
                <a:latin typeface="Georgia" panose="02040502050405020303" pitchFamily="18" charset="0"/>
              </a:rPr>
              <a:t>Rassin</a:t>
            </a:r>
            <a:r>
              <a:rPr lang="nb-NO" altLang="nb-NO" sz="1400" dirty="0" smtClean="0">
                <a:latin typeface="Georgia" panose="02040502050405020303" pitchFamily="18" charset="0"/>
              </a:rPr>
              <a:t>, fra Bahamas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Han har laget slagordet for dette </a:t>
            </a:r>
            <a:r>
              <a:rPr lang="nb-NO" altLang="nb-NO" sz="1400" dirty="0" err="1" smtClean="0">
                <a:latin typeface="Georgia" panose="02040502050405020303" pitchFamily="18" charset="0"/>
              </a:rPr>
              <a:t>Rotaryåret</a:t>
            </a:r>
            <a:r>
              <a:rPr lang="nb-NO" altLang="nb-NO" sz="1400" dirty="0" smtClean="0">
                <a:latin typeface="Georgia" panose="02040502050405020303" pitchFamily="18" charset="0"/>
              </a:rPr>
              <a:t> – «Be </a:t>
            </a:r>
            <a:r>
              <a:rPr lang="nb-NO" altLang="nb-NO" sz="1400" dirty="0" err="1" smtClean="0">
                <a:latin typeface="Georgia" panose="02040502050405020303" pitchFamily="18" charset="0"/>
              </a:rPr>
              <a:t>the</a:t>
            </a:r>
            <a:r>
              <a:rPr lang="nb-NO" altLang="nb-NO" sz="1400" dirty="0" smtClean="0">
                <a:latin typeface="Georgia" panose="02040502050405020303" pitchFamily="18" charset="0"/>
              </a:rPr>
              <a:t> </a:t>
            </a:r>
            <a:r>
              <a:rPr lang="nb-NO" altLang="nb-NO" sz="1400" dirty="0" err="1" smtClean="0">
                <a:latin typeface="Georgia" panose="02040502050405020303" pitchFamily="18" charset="0"/>
              </a:rPr>
              <a:t>Inspiration</a:t>
            </a:r>
            <a:r>
              <a:rPr lang="nb-NO" altLang="nb-NO" sz="1400" dirty="0" smtClean="0">
                <a:latin typeface="Georgia" panose="02040502050405020303" pitchFamily="18" charset="0"/>
              </a:rPr>
              <a:t>» 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Logoen symboliserer bølger/havet som binder folk sammen fra hele verden og skaper samhold</a:t>
            </a:r>
          </a:p>
          <a:p>
            <a:endParaRPr lang="nb-NO" altLang="nb-NO" sz="1400" dirty="0" smtClean="0">
              <a:latin typeface="Georgia" panose="02040502050405020303" pitchFamily="18" charset="0"/>
            </a:endParaRPr>
          </a:p>
          <a:p>
            <a:r>
              <a:rPr lang="nb-NO" altLang="nb-NO" sz="1400" dirty="0" err="1" smtClean="0">
                <a:latin typeface="Georgia" panose="02040502050405020303" pitchFamily="18" charset="0"/>
              </a:rPr>
              <a:t>Disriktsguvernør</a:t>
            </a:r>
            <a:r>
              <a:rPr lang="nb-NO" altLang="nb-NO" sz="1400" dirty="0" smtClean="0">
                <a:latin typeface="Georgia" panose="02040502050405020303" pitchFamily="18" charset="0"/>
              </a:rPr>
              <a:t> (DG) 2018-2019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Gaute Johannessen, fra Lyngdal</a:t>
            </a:r>
          </a:p>
          <a:p>
            <a:pPr lvl="1"/>
            <a:endParaRPr lang="nb-NO" altLang="nb-NO" sz="1400" dirty="0" smtClean="0">
              <a:latin typeface="Georgia" panose="02040502050405020303" pitchFamily="18" charset="0"/>
            </a:endParaRPr>
          </a:p>
          <a:p>
            <a:r>
              <a:rPr lang="nb-NO" altLang="nb-NO" sz="1400" u="sng" dirty="0" smtClean="0">
                <a:latin typeface="Georgia" panose="02040502050405020303" pitchFamily="18" charset="0"/>
              </a:rPr>
              <a:t>Internasjonalt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1,2 millioner medlemmer i verden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34000 klubber</a:t>
            </a:r>
          </a:p>
          <a:p>
            <a:endParaRPr lang="nb-NO" altLang="nb-NO" sz="1400" u="sng" dirty="0" smtClean="0">
              <a:latin typeface="Georgia" panose="02040502050405020303" pitchFamily="18" charset="0"/>
            </a:endParaRPr>
          </a:p>
          <a:p>
            <a:r>
              <a:rPr lang="nb-NO" altLang="nb-NO" sz="1400" u="sng" dirty="0" smtClean="0">
                <a:latin typeface="Georgia" panose="02040502050405020303" pitchFamily="18" charset="0"/>
              </a:rPr>
              <a:t>Nasjonalt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10700 medlemmer i Norge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290 klubber</a:t>
            </a:r>
          </a:p>
          <a:p>
            <a:r>
              <a:rPr lang="nb-NO" altLang="nb-NO" sz="1400" dirty="0" smtClean="0">
                <a:latin typeface="Georgia" panose="02040502050405020303" pitchFamily="18" charset="0"/>
              </a:rPr>
              <a:t>Vårt distrikt - 2290</a:t>
            </a:r>
            <a:endParaRPr lang="nb-NO" altLang="nb-NO" sz="1400" dirty="0" smtClean="0">
              <a:latin typeface="Georgia" panose="02040502050405020303" pitchFamily="18" charset="0"/>
            </a:endParaRP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2000 medlemmer </a:t>
            </a:r>
          </a:p>
          <a:p>
            <a:pPr lvl="1"/>
            <a:r>
              <a:rPr lang="nb-NO" altLang="nb-NO" sz="1400" dirty="0" smtClean="0">
                <a:latin typeface="Georgia" panose="02040502050405020303" pitchFamily="18" charset="0"/>
              </a:rPr>
              <a:t>44 klubber</a:t>
            </a:r>
            <a:endParaRPr lang="nb-NO" altLang="nb-NO" sz="1400" dirty="0" smtClean="0">
              <a:latin typeface="Georgia" panose="02040502050405020303" pitchFamily="18" charset="0"/>
            </a:endParaRPr>
          </a:p>
          <a:p>
            <a:endParaRPr lang="nb-NO" altLang="nb-NO" dirty="0" smtClean="0">
              <a:latin typeface="Georgia" panose="02040502050405020303" pitchFamily="18" charset="0"/>
            </a:endParaRP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BURSDAGER DENNE UKEN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Ingen som har bursdag denne uken</a:t>
            </a:r>
          </a:p>
          <a:p>
            <a:r>
              <a:rPr lang="nb-NO" dirty="0" smtClean="0"/>
              <a:t>Neste – Signe Stenersen 29. juni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500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AGENDA 13. juni 2018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dirty="0" smtClean="0">
                <a:latin typeface="Georgia" panose="02040502050405020303" pitchFamily="18" charset="0"/>
              </a:rPr>
              <a:t>Snart klart for nytt </a:t>
            </a:r>
            <a:r>
              <a:rPr lang="nb-NO" altLang="nb-NO" dirty="0" err="1" smtClean="0">
                <a:latin typeface="Georgia" panose="02040502050405020303" pitchFamily="18" charset="0"/>
              </a:rPr>
              <a:t>Rotaryår</a:t>
            </a:r>
            <a:endParaRPr lang="nb-NO" altLang="nb-NO" dirty="0" smtClean="0">
              <a:latin typeface="Georgia" panose="02040502050405020303" pitchFamily="18" charset="0"/>
            </a:endParaRPr>
          </a:p>
          <a:p>
            <a:r>
              <a:rPr lang="nb-NO" altLang="nb-NO" dirty="0" smtClean="0">
                <a:latin typeface="Georgia" panose="02040502050405020303" pitchFamily="18" charset="0"/>
              </a:rPr>
              <a:t>Utvekslingsstudent</a:t>
            </a:r>
          </a:p>
          <a:p>
            <a:r>
              <a:rPr lang="nb-NO" altLang="nb-NO" dirty="0" smtClean="0">
                <a:latin typeface="Georgia" panose="02040502050405020303" pitchFamily="18" charset="0"/>
              </a:rPr>
              <a:t>Organisasjonskart 2018-2019 </a:t>
            </a:r>
            <a:endParaRPr lang="nb-NO" altLang="nb-NO" dirty="0">
              <a:latin typeface="Georgia" panose="02040502050405020303" pitchFamily="18" charset="0"/>
            </a:endParaRPr>
          </a:p>
          <a:p>
            <a:r>
              <a:rPr lang="nb-NO" altLang="nb-NO" dirty="0" smtClean="0">
                <a:latin typeface="Georgia" panose="02040502050405020303" pitchFamily="18" charset="0"/>
              </a:rPr>
              <a:t>Mål og planer </a:t>
            </a:r>
          </a:p>
          <a:p>
            <a:pPr lvl="1"/>
            <a:r>
              <a:rPr lang="nb-NO" altLang="nb-NO" dirty="0" smtClean="0">
                <a:latin typeface="Georgia" panose="02040502050405020303" pitchFamily="18" charset="0"/>
              </a:rPr>
              <a:t>Internasjonalt</a:t>
            </a:r>
          </a:p>
          <a:p>
            <a:pPr lvl="1"/>
            <a:r>
              <a:rPr lang="nb-NO" altLang="nb-NO" dirty="0" smtClean="0">
                <a:latin typeface="Georgia" panose="02040502050405020303" pitchFamily="18" charset="0"/>
              </a:rPr>
              <a:t>Nasjonalt</a:t>
            </a:r>
          </a:p>
          <a:p>
            <a:pPr lvl="1"/>
            <a:r>
              <a:rPr lang="nb-NO" altLang="nb-NO" dirty="0" smtClean="0">
                <a:latin typeface="Georgia" panose="02040502050405020303" pitchFamily="18" charset="0"/>
              </a:rPr>
              <a:t>Lokalt for hver komite hos oss</a:t>
            </a:r>
          </a:p>
          <a:p>
            <a:r>
              <a:rPr lang="nb-NO" altLang="nb-NO" dirty="0" smtClean="0">
                <a:latin typeface="Georgia" panose="02040502050405020303" pitchFamily="18" charset="0"/>
              </a:rPr>
              <a:t>Et år blandet med mye kjent og noe nytt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1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PÅMINNELSER! (eksempler)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1600" dirty="0" smtClean="0">
                <a:latin typeface="Georgia" panose="02040502050405020303" pitchFamily="18" charset="0"/>
              </a:rPr>
              <a:t>Husk å betale medlemskontingent. Faktura er sendt ut nå. </a:t>
            </a:r>
          </a:p>
          <a:p>
            <a:endParaRPr lang="nb-NO" altLang="nb-NO" sz="1600" dirty="0">
              <a:latin typeface="Georgia" panose="02040502050405020303" pitchFamily="18" charset="0"/>
            </a:endParaRPr>
          </a:p>
          <a:p>
            <a:r>
              <a:rPr lang="nb-NO" altLang="nb-NO" sz="1600" dirty="0" smtClean="0">
                <a:latin typeface="Georgia" panose="02040502050405020303" pitchFamily="18" charset="0"/>
              </a:rPr>
              <a:t>Husk 20,- pr. kaffekopp. Vips til 61415</a:t>
            </a:r>
          </a:p>
          <a:p>
            <a:endParaRPr lang="nb-NO" altLang="nb-NO" sz="1600" dirty="0">
              <a:latin typeface="Georgia" panose="02040502050405020303" pitchFamily="18" charset="0"/>
            </a:endParaRPr>
          </a:p>
          <a:p>
            <a:r>
              <a:rPr lang="nb-NO" altLang="nb-NO" sz="1600" dirty="0" smtClean="0">
                <a:latin typeface="Georgia" panose="02040502050405020303" pitchFamily="18" charset="0"/>
              </a:rPr>
              <a:t>Minner om autogiro eks. 50,- pr. måned.  </a:t>
            </a:r>
          </a:p>
          <a:p>
            <a:endParaRPr lang="nb-NO" altLang="nb-NO" sz="1600" dirty="0" smtClean="0">
              <a:latin typeface="Georgia" panose="02040502050405020303" pitchFamily="18" charset="0"/>
            </a:endParaRPr>
          </a:p>
          <a:p>
            <a:r>
              <a:rPr lang="nb-NO" altLang="nb-NO" sz="1600" dirty="0" smtClean="0">
                <a:latin typeface="Georgia" panose="02040502050405020303" pitchFamily="18" charset="0"/>
              </a:rPr>
              <a:t>Husk vinlotteri neste uke!</a:t>
            </a:r>
          </a:p>
          <a:p>
            <a:endParaRPr lang="nb-NO" altLang="nb-NO" sz="1600" dirty="0">
              <a:latin typeface="Georgia" panose="02040502050405020303" pitchFamily="18" charset="0"/>
            </a:endParaRP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2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AGENDA FREMOVER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2400" dirty="0" smtClean="0">
                <a:latin typeface="Georgia" panose="02040502050405020303" pitchFamily="18" charset="0"/>
              </a:rPr>
              <a:t>20. juni - President skifte på Gogstad Kystlag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27. juni - Møte fri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04. juli - Skulpturvanding og sosialt – ute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11. juli – Møte fri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18. juli – </a:t>
            </a:r>
            <a:r>
              <a:rPr lang="nb-NO" altLang="nb-NO" sz="2400" dirty="0" err="1" smtClean="0">
                <a:latin typeface="Georgia" panose="02040502050405020303" pitchFamily="18" charset="0"/>
              </a:rPr>
              <a:t>Istrehågan</a:t>
            </a:r>
            <a:r>
              <a:rPr lang="nb-NO" altLang="nb-NO" sz="2400" dirty="0" smtClean="0">
                <a:latin typeface="Georgia" panose="02040502050405020303" pitchFamily="18" charset="0"/>
              </a:rPr>
              <a:t> – ute 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25. juli – Møte Fri</a:t>
            </a:r>
          </a:p>
          <a:p>
            <a:endParaRPr lang="nb-NO" altLang="nb-NO" sz="2400" dirty="0">
              <a:latin typeface="Georgia" panose="02040502050405020303" pitchFamily="18" charset="0"/>
            </a:endParaRP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3 minutt utgår i juli.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57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509848" y="3691169"/>
            <a:ext cx="10972800" cy="1143000"/>
          </a:xfrm>
        </p:spPr>
        <p:txBody>
          <a:bodyPr/>
          <a:lstStyle/>
          <a:p>
            <a:pPr algn="l"/>
            <a:r>
              <a:rPr lang="nb-NO" sz="4400" b="1" dirty="0" smtClean="0">
                <a:solidFill>
                  <a:schemeClr val="tx2"/>
                </a:solidFill>
              </a:rPr>
              <a:t>TAKK FOR OPPMERKSOMHETEN            </a:t>
            </a:r>
            <a:endParaRPr lang="nb-NO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4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UTVEKSLINGSSTUDENT  2018-2019 -  i samarbeid med </a:t>
            </a:r>
            <a:r>
              <a:rPr lang="nb-NO" sz="3200" dirty="0" err="1" smtClean="0"/>
              <a:t>Sfj</a:t>
            </a:r>
            <a:r>
              <a:rPr lang="nb-NO" sz="3200" dirty="0" smtClean="0"/>
              <a:t>. Øst </a:t>
            </a:r>
            <a:r>
              <a:rPr lang="nb-NO" sz="3200" dirty="0" err="1" smtClean="0"/>
              <a:t>Rotary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 smtClean="0"/>
              <a:t>Gabriel Garcia </a:t>
            </a:r>
            <a:r>
              <a:rPr lang="nb-NO" sz="2200" dirty="0" err="1" smtClean="0"/>
              <a:t>Lugardo</a:t>
            </a:r>
            <a:endParaRPr lang="nb-NO" sz="2200" dirty="0" smtClean="0"/>
          </a:p>
          <a:p>
            <a:r>
              <a:rPr lang="nb-NO" sz="2200" dirty="0" smtClean="0"/>
              <a:t>Født 13. mars 2001</a:t>
            </a:r>
          </a:p>
          <a:p>
            <a:r>
              <a:rPr lang="nb-NO" sz="2200" dirty="0" smtClean="0"/>
              <a:t>Kommer fra </a:t>
            </a:r>
            <a:r>
              <a:rPr lang="nb-NO" sz="2200" dirty="0" err="1" smtClean="0"/>
              <a:t>Mazatlan</a:t>
            </a:r>
            <a:r>
              <a:rPr lang="nb-NO" sz="2200" dirty="0" smtClean="0"/>
              <a:t> Sinaloa Mexico</a:t>
            </a:r>
          </a:p>
          <a:p>
            <a:r>
              <a:rPr lang="nb-NO" sz="2200" dirty="0" smtClean="0"/>
              <a:t>Kommer til Torp 10.-12. august</a:t>
            </a:r>
          </a:p>
          <a:p>
            <a:r>
              <a:rPr lang="nb-NO" sz="2200" dirty="0" smtClean="0"/>
              <a:t>Skal bo i 3 vertsfamilier</a:t>
            </a:r>
          </a:p>
          <a:p>
            <a:pPr lvl="1"/>
            <a:r>
              <a:rPr lang="nb-NO" sz="2200" dirty="0" smtClean="0"/>
              <a:t>Familie Standal frem til nyttår (bytter med Erik Standal som drar til </a:t>
            </a:r>
            <a:r>
              <a:rPr lang="nb-NO" sz="2200" dirty="0" err="1" smtClean="0"/>
              <a:t>Mazatlan</a:t>
            </a:r>
            <a:r>
              <a:rPr lang="nb-NO" sz="2200" dirty="0" smtClean="0"/>
              <a:t>)</a:t>
            </a:r>
          </a:p>
          <a:p>
            <a:pPr lvl="1"/>
            <a:r>
              <a:rPr lang="nb-NO" sz="2200" dirty="0" smtClean="0"/>
              <a:t>Noen fra Øst – ikke avklart hos hvem – frem til mars/april</a:t>
            </a:r>
          </a:p>
          <a:p>
            <a:pPr lvl="1"/>
            <a:r>
              <a:rPr lang="nb-NO" sz="2200" dirty="0" smtClean="0"/>
              <a:t>Kurt </a:t>
            </a:r>
            <a:r>
              <a:rPr lang="nb-NO" sz="2200" dirty="0" err="1" smtClean="0"/>
              <a:t>Venkatraman</a:t>
            </a:r>
            <a:r>
              <a:rPr lang="nb-NO" sz="2200" dirty="0" smtClean="0"/>
              <a:t> – frem til hjemreise i juni</a:t>
            </a:r>
          </a:p>
          <a:p>
            <a:r>
              <a:rPr lang="nb-NO" sz="2200" dirty="0" smtClean="0"/>
              <a:t>Gabriel kommer til å delta på våre møter hver 14. dag. Første gang 22.08.</a:t>
            </a:r>
          </a:p>
          <a:p>
            <a:r>
              <a:rPr lang="nb-NO" sz="2200" dirty="0" smtClean="0"/>
              <a:t>Vårt ansvar å gi Gabriel et  flott år med masse opplevelser</a:t>
            </a:r>
          </a:p>
          <a:p>
            <a:pPr lvl="1"/>
            <a:r>
              <a:rPr lang="nb-NO" sz="1800" dirty="0" smtClean="0"/>
              <a:t>Anbefalt trekning av hvem som </a:t>
            </a:r>
            <a:r>
              <a:rPr lang="nb-NO" sz="1800" dirty="0" smtClean="0"/>
              <a:t>henter Gabriel i forkant av våre </a:t>
            </a:r>
            <a:r>
              <a:rPr lang="nb-NO" sz="1800" dirty="0" smtClean="0"/>
              <a:t>møter og aktiviteter. 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89744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ORGANISASJONSKART 2018-2019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nb-NO" altLang="nb-NO" sz="2000" dirty="0" smtClean="0">
              <a:latin typeface="Georgia" panose="02040502050405020303" pitchFamily="18" charset="0"/>
            </a:endParaRPr>
          </a:p>
          <a:p>
            <a:pPr lvl="1"/>
            <a:endParaRPr lang="nb-NO" altLang="nb-NO" dirty="0" smtClean="0">
              <a:latin typeface="Georgia" panose="02040502050405020303" pitchFamily="18" charset="0"/>
            </a:endParaRP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842" y="5326842"/>
            <a:ext cx="1531158" cy="1531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" y="1090612"/>
            <a:ext cx="10410479" cy="450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INTERNASJONALE MÅL OG PLANER 2018-2019  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1600" b="1" dirty="0">
                <a:latin typeface="Georgia" panose="02040502050405020303" pitchFamily="18" charset="0"/>
              </a:rPr>
              <a:t>Medlemssiden:</a:t>
            </a: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Øke antall medlemmer</a:t>
            </a: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Få inn flere medlemmer under 40 år</a:t>
            </a: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Få inn flere kvinnelige medlemmer</a:t>
            </a:r>
          </a:p>
          <a:p>
            <a:endParaRPr lang="nb-NO" altLang="nb-NO" sz="1600" dirty="0" smtClean="0">
              <a:latin typeface="Georgia" panose="02040502050405020303" pitchFamily="18" charset="0"/>
            </a:endParaRPr>
          </a:p>
          <a:p>
            <a:r>
              <a:rPr lang="nb-NO" altLang="nb-NO" sz="1600" b="1" dirty="0" smtClean="0">
                <a:latin typeface="Georgia" panose="02040502050405020303" pitchFamily="18" charset="0"/>
              </a:rPr>
              <a:t>Fokusere på økt humanitær tjeneste</a:t>
            </a: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Polio</a:t>
            </a: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Miljø</a:t>
            </a:r>
          </a:p>
          <a:p>
            <a:endParaRPr lang="nb-NO" altLang="nb-NO" sz="1600" dirty="0" smtClean="0">
              <a:latin typeface="Georgia" panose="02040502050405020303" pitchFamily="18" charset="0"/>
            </a:endParaRPr>
          </a:p>
          <a:p>
            <a:r>
              <a:rPr lang="nb-NO" altLang="nb-NO" sz="1600" b="1" dirty="0" smtClean="0">
                <a:latin typeface="Georgia" panose="02040502050405020303" pitchFamily="18" charset="0"/>
              </a:rPr>
              <a:t>Forsterke profil, pr. og omdømme</a:t>
            </a: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Fortell andre om </a:t>
            </a:r>
            <a:r>
              <a:rPr lang="nb-NO" altLang="nb-NO" sz="1600" dirty="0" err="1" smtClean="0">
                <a:latin typeface="Georgia" panose="02040502050405020303" pitchFamily="18" charset="0"/>
              </a:rPr>
              <a:t>Rotary</a:t>
            </a:r>
            <a:r>
              <a:rPr lang="nb-NO" altLang="nb-NO" sz="1600" dirty="0" smtClean="0">
                <a:latin typeface="Georgia" panose="02040502050405020303" pitchFamily="18" charset="0"/>
              </a:rPr>
              <a:t> sin rolle</a:t>
            </a: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Øke kunnskapen om </a:t>
            </a:r>
            <a:r>
              <a:rPr lang="nb-NO" altLang="nb-NO" sz="1600" dirty="0" err="1" smtClean="0">
                <a:latin typeface="Georgia" panose="02040502050405020303" pitchFamily="18" charset="0"/>
              </a:rPr>
              <a:t>Rotary</a:t>
            </a:r>
            <a:endParaRPr lang="nb-NO" altLang="nb-NO" sz="1600" dirty="0" smtClean="0">
              <a:latin typeface="Georgia" panose="02040502050405020303" pitchFamily="18" charset="0"/>
            </a:endParaRP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Vær åpen og aktiv</a:t>
            </a:r>
          </a:p>
          <a:p>
            <a:pPr lvl="1"/>
            <a:r>
              <a:rPr lang="nb-NO" altLang="nb-NO" sz="1600" dirty="0" smtClean="0">
                <a:latin typeface="Georgia" panose="02040502050405020303" pitchFamily="18" charset="0"/>
              </a:rPr>
              <a:t>Fortell at </a:t>
            </a:r>
            <a:r>
              <a:rPr lang="nb-NO" altLang="nb-NO" sz="1600" dirty="0" err="1" smtClean="0">
                <a:latin typeface="Georgia" panose="02040502050405020303" pitchFamily="18" charset="0"/>
              </a:rPr>
              <a:t>Rotary</a:t>
            </a:r>
            <a:r>
              <a:rPr lang="nb-NO" altLang="nb-NO" sz="1600" dirty="0" smtClean="0">
                <a:latin typeface="Georgia" panose="02040502050405020303" pitchFamily="18" charset="0"/>
              </a:rPr>
              <a:t> bidrar til noe bedre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0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DISTRIKT 2290 SINE MÅL OG PLANER 2018-2019   Gaute Johannessen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2000" dirty="0" smtClean="0">
                <a:latin typeface="Georgia" panose="02040502050405020303" pitchFamily="18" charset="0"/>
              </a:rPr>
              <a:t>Medlemssiden: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Beholde dagens medlemmer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Øke til 2000 medlemmer (1916 pr. mars 2018)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Øke kvinneandelen</a:t>
            </a:r>
          </a:p>
          <a:p>
            <a:pPr lvl="1"/>
            <a:r>
              <a:rPr lang="nb-NO" altLang="nb-NO" sz="2000" dirty="0" smtClean="0">
                <a:latin typeface="Georgia" panose="02040502050405020303" pitchFamily="18" charset="0"/>
              </a:rPr>
              <a:t>Rekruttere yngre</a:t>
            </a:r>
          </a:p>
          <a:p>
            <a:r>
              <a:rPr lang="nb-NO" altLang="nb-NO" sz="2000" dirty="0" smtClean="0">
                <a:latin typeface="Georgia" panose="02040502050405020303" pitchFamily="18" charset="0"/>
              </a:rPr>
              <a:t>Følge 3-års planene</a:t>
            </a:r>
          </a:p>
          <a:p>
            <a:r>
              <a:rPr lang="nb-NO" altLang="nb-NO" sz="2000" dirty="0" smtClean="0">
                <a:latin typeface="Georgia" panose="02040502050405020303" pitchFamily="18" charset="0"/>
              </a:rPr>
              <a:t>Inkluderende klubbmiljø</a:t>
            </a:r>
          </a:p>
          <a:p>
            <a:r>
              <a:rPr lang="nb-NO" altLang="nb-NO" sz="2000" dirty="0" smtClean="0">
                <a:latin typeface="Georgia" panose="02040502050405020303" pitchFamily="18" charset="0"/>
              </a:rPr>
              <a:t>Etablere ny klubb – Evje i </a:t>
            </a:r>
            <a:r>
              <a:rPr lang="nb-NO" altLang="nb-NO" sz="2000" dirty="0" err="1" smtClean="0">
                <a:latin typeface="Georgia" panose="02040502050405020303" pitchFamily="18" charset="0"/>
              </a:rPr>
              <a:t>Setesdalen</a:t>
            </a:r>
            <a:endParaRPr lang="nb-NO" altLang="nb-NO" sz="2000" dirty="0" smtClean="0">
              <a:latin typeface="Georgia" panose="02040502050405020303" pitchFamily="18" charset="0"/>
            </a:endParaRPr>
          </a:p>
          <a:p>
            <a:r>
              <a:rPr lang="nb-NO" altLang="nb-NO" sz="2000" dirty="0" smtClean="0">
                <a:latin typeface="Georgia" panose="02040502050405020303" pitchFamily="18" charset="0"/>
              </a:rPr>
              <a:t>Informasjon om TRF – delta på TRF Sertifiseringskurs</a:t>
            </a:r>
          </a:p>
          <a:p>
            <a:r>
              <a:rPr lang="nb-NO" altLang="nb-NO" sz="2000" dirty="0" smtClean="0">
                <a:latin typeface="Georgia" panose="02040502050405020303" pitchFamily="18" charset="0"/>
              </a:rPr>
              <a:t>Økte innbetalingen til </a:t>
            </a:r>
            <a:r>
              <a:rPr lang="nb-NO" altLang="nb-NO" sz="2000" dirty="0" err="1" smtClean="0">
                <a:latin typeface="Georgia" panose="02040502050405020303" pitchFamily="18" charset="0"/>
              </a:rPr>
              <a:t>Annual</a:t>
            </a:r>
            <a:r>
              <a:rPr lang="nb-NO" altLang="nb-NO" sz="2000" dirty="0" smtClean="0">
                <a:latin typeface="Georgia" panose="02040502050405020303" pitchFamily="18" charset="0"/>
              </a:rPr>
              <a:t> </a:t>
            </a:r>
            <a:r>
              <a:rPr lang="nb-NO" altLang="nb-NO" sz="2000" dirty="0" err="1" smtClean="0">
                <a:latin typeface="Georgia" panose="02040502050405020303" pitchFamily="18" charset="0"/>
              </a:rPr>
              <a:t>Found</a:t>
            </a:r>
            <a:r>
              <a:rPr lang="nb-NO" altLang="nb-NO" sz="2000" dirty="0" smtClean="0">
                <a:latin typeface="Georgia" panose="02040502050405020303" pitchFamily="18" charset="0"/>
              </a:rPr>
              <a:t> til 75 $ pr. medlem</a:t>
            </a:r>
          </a:p>
          <a:p>
            <a:r>
              <a:rPr lang="nb-NO" altLang="nb-NO" sz="2000" dirty="0" smtClean="0">
                <a:latin typeface="Georgia" panose="02040502050405020303" pitchFamily="18" charset="0"/>
              </a:rPr>
              <a:t>17 utvekslingsstudenter</a:t>
            </a:r>
          </a:p>
          <a:p>
            <a:r>
              <a:rPr lang="nb-NO" altLang="nb-NO" sz="2000" dirty="0" smtClean="0">
                <a:latin typeface="Georgia" panose="02040502050405020303" pitchFamily="18" charset="0"/>
              </a:rPr>
              <a:t>1 Ryla deltager pr. klubb</a:t>
            </a:r>
          </a:p>
          <a:p>
            <a:pPr lvl="1"/>
            <a:endParaRPr lang="nb-NO" altLang="nb-NO" dirty="0" smtClean="0">
              <a:latin typeface="Georgia" panose="02040502050405020303" pitchFamily="18" charset="0"/>
            </a:endParaRP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8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LITT OPPSUMMERING FRA STYREMØTE OG KOMITEMØTER I APRIL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383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LOKALE MÅL OG PLANER 2018-2019  - medlemskomiteen v/Even 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nb-NO" altLang="nb-NO" sz="3200" dirty="0" smtClean="0">
                <a:latin typeface="Georgia" panose="02040502050405020303" pitchFamily="18" charset="0"/>
              </a:rPr>
              <a:t>Opprettholde dagens antall medlemmer</a:t>
            </a:r>
          </a:p>
          <a:p>
            <a:pPr lvl="2"/>
            <a:r>
              <a:rPr lang="nb-NO" altLang="nb-NO" sz="2800" dirty="0" smtClean="0">
                <a:latin typeface="Georgia" panose="02040502050405020303" pitchFamily="18" charset="0"/>
              </a:rPr>
              <a:t>Må påregne noe naturlig frafall</a:t>
            </a:r>
          </a:p>
          <a:p>
            <a:pPr lvl="2"/>
            <a:r>
              <a:rPr lang="nb-NO" altLang="nb-NO" sz="2800" dirty="0" smtClean="0">
                <a:latin typeface="Georgia" panose="02040502050405020303" pitchFamily="18" charset="0"/>
              </a:rPr>
              <a:t>Bør ha 4-5 reflektanter gjennom året</a:t>
            </a:r>
          </a:p>
          <a:p>
            <a:pPr lvl="2"/>
            <a:r>
              <a:rPr lang="nb-NO" altLang="nb-NO" sz="2800" dirty="0" smtClean="0">
                <a:latin typeface="Georgia" panose="02040502050405020303" pitchFamily="18" charset="0"/>
              </a:rPr>
              <a:t>Antall medlemmer: 61 netto pr. i dag</a:t>
            </a:r>
          </a:p>
          <a:p>
            <a:pPr lvl="1"/>
            <a:r>
              <a:rPr lang="nb-NO" altLang="nb-NO" sz="3200" dirty="0" smtClean="0">
                <a:latin typeface="Georgia" panose="02040502050405020303" pitchFamily="18" charset="0"/>
              </a:rPr>
              <a:t>Øke kvinne andelen</a:t>
            </a:r>
          </a:p>
          <a:p>
            <a:pPr lvl="2"/>
            <a:r>
              <a:rPr lang="nb-NO" altLang="nb-NO" sz="2800" dirty="0" smtClean="0">
                <a:latin typeface="Georgia" panose="02040502050405020303" pitchFamily="18" charset="0"/>
              </a:rPr>
              <a:t>16 kvinner pr. i dag, 45 menn (26 %)</a:t>
            </a:r>
          </a:p>
          <a:p>
            <a:pPr lvl="1"/>
            <a:r>
              <a:rPr lang="nb-NO" altLang="nb-NO" sz="3200" dirty="0" smtClean="0">
                <a:latin typeface="Georgia" panose="02040502050405020303" pitchFamily="18" charset="0"/>
              </a:rPr>
              <a:t>Flere medlemmer i 30-40 årene</a:t>
            </a:r>
          </a:p>
          <a:p>
            <a:pPr lvl="2"/>
            <a:r>
              <a:rPr lang="nb-NO" altLang="nb-NO" sz="2800" dirty="0" smtClean="0">
                <a:latin typeface="Georgia" panose="02040502050405020303" pitchFamily="18" charset="0"/>
              </a:rPr>
              <a:t>Lavere </a:t>
            </a:r>
            <a:r>
              <a:rPr lang="nb-NO" altLang="nb-NO" sz="2800" dirty="0" err="1">
                <a:latin typeface="Georgia" panose="02040502050405020303" pitchFamily="18" charset="0"/>
              </a:rPr>
              <a:t>gj</a:t>
            </a:r>
            <a:r>
              <a:rPr lang="nb-NO" altLang="nb-NO" sz="2800" dirty="0">
                <a:latin typeface="Georgia" panose="02040502050405020303" pitchFamily="18" charset="0"/>
              </a:rPr>
              <a:t>. snitts alder (65 år)</a:t>
            </a:r>
          </a:p>
          <a:p>
            <a:pPr marL="914400" lvl="2" indent="0">
              <a:buNone/>
            </a:pPr>
            <a:endParaRPr lang="nb-NO" altLang="nb-NO" sz="3200" dirty="0" smtClean="0">
              <a:latin typeface="Georgia" panose="02040502050405020303" pitchFamily="18" charset="0"/>
            </a:endParaRPr>
          </a:p>
          <a:p>
            <a:endParaRPr lang="nb-NO" altLang="nb-NO" sz="3200" b="1" dirty="0" smtClean="0">
              <a:latin typeface="Georgia" panose="02040502050405020303" pitchFamily="18" charset="0"/>
            </a:endParaRPr>
          </a:p>
          <a:p>
            <a:pPr lvl="1"/>
            <a:endParaRPr lang="nb-NO" altLang="nb-NO" sz="1200" dirty="0">
              <a:latin typeface="Georgia" panose="02040502050405020303" pitchFamily="18" charset="0"/>
            </a:endParaRPr>
          </a:p>
          <a:p>
            <a:pPr lvl="1"/>
            <a:endParaRPr lang="nb-NO" altLang="nb-NO" dirty="0" smtClean="0">
              <a:latin typeface="Georgia" panose="02040502050405020303" pitchFamily="18" charset="0"/>
            </a:endParaRP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9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dirty="0" smtClean="0">
                <a:latin typeface="Arial Narrow" panose="020B0606020202030204" pitchFamily="34" charset="0"/>
              </a:rPr>
              <a:t>ALDERSFORDELING I VÅR KLUBB</a:t>
            </a:r>
            <a:endParaRPr lang="nb-NO" altLang="nb-NO" sz="3200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nb-NO" altLang="nb-NO" dirty="0" smtClean="0">
              <a:latin typeface="Georgia" panose="02040502050405020303" pitchFamily="18" charset="0"/>
            </a:endParaRP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1"/>
            <a:ext cx="8731058" cy="452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1063</Words>
  <Application>Microsoft Office PowerPoint</Application>
  <PresentationFormat>Widescreen</PresentationFormat>
  <Paragraphs>157</Paragraphs>
  <Slides>22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22</vt:i4>
      </vt:variant>
    </vt:vector>
  </HeadingPairs>
  <TitlesOfParts>
    <vt:vector size="32" baseType="lpstr">
      <vt:lpstr>ＭＳ Ｐゴシック</vt:lpstr>
      <vt:lpstr>ＭＳ Ｐゴシック</vt:lpstr>
      <vt:lpstr>Arial</vt:lpstr>
      <vt:lpstr>Arial Narrow</vt:lpstr>
      <vt:lpstr>Calibri</vt:lpstr>
      <vt:lpstr>Georgia</vt:lpstr>
      <vt:lpstr>Wingdings</vt:lpstr>
      <vt:lpstr>ヒラギノ角ゴ Pro W3</vt:lpstr>
      <vt:lpstr>2_Custom Design</vt:lpstr>
      <vt:lpstr>Communications_white</vt:lpstr>
      <vt:lpstr>PowerPoint-presentasjon</vt:lpstr>
      <vt:lpstr>AGENDA 13. juni 2018</vt:lpstr>
      <vt:lpstr>UTVEKSLINGSSTUDENT  2018-2019 -  i samarbeid med Sfj. Øst Rotary</vt:lpstr>
      <vt:lpstr>ORGANISASJONSKART 2018-2019</vt:lpstr>
      <vt:lpstr>INTERNASJONALE MÅL OG PLANER 2018-2019  </vt:lpstr>
      <vt:lpstr>DISTRIKT 2290 SINE MÅL OG PLANER 2018-2019   Gaute Johannessen</vt:lpstr>
      <vt:lpstr>LITT OPPSUMMERING FRA STYREMØTE OG KOMITEMØTER I APRIL</vt:lpstr>
      <vt:lpstr>LOKALE MÅL OG PLANER 2018-2019  - medlemskomiteen v/Even </vt:lpstr>
      <vt:lpstr>ALDERSFORDELING I VÅR KLUBB</vt:lpstr>
      <vt:lpstr>KJØNNSFORDELING I VÅR KLUBB</vt:lpstr>
      <vt:lpstr>LOKALE MÅL OG PLANER 2018-2019  - administrasjonskomiteen v/Anne Grethe </vt:lpstr>
      <vt:lpstr>LOKALE MÅL OG PLANER 2018-2019 – infokomiteen v/Christian </vt:lpstr>
      <vt:lpstr>LOKALE MÅL OG PLANER 2018-2019 – servicekomiteen v/Leif </vt:lpstr>
      <vt:lpstr>LOKALE MÅL OG PLANER 2018-2019 – TRF komiteen v/Erik</vt:lpstr>
      <vt:lpstr>LITT PRAKTISK INFO</vt:lpstr>
      <vt:lpstr>BRUK AV PC OG PRESENTASJONER I MØTENE</vt:lpstr>
      <vt:lpstr>DAGENS AGENDA </vt:lpstr>
      <vt:lpstr>FAKTABOKS! (eksempel)</vt:lpstr>
      <vt:lpstr>BURSDAGER DENNE UKEN</vt:lpstr>
      <vt:lpstr>PÅMINNELSER! (eksempler)</vt:lpstr>
      <vt:lpstr>AGENDA FREMOVER</vt:lpstr>
      <vt:lpstr>TAKK FOR OPPMERKSOMHETEN            </vt:lpstr>
    </vt:vector>
  </TitlesOfParts>
  <Company>Sparebank 1 Regnskapshuset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Birgitte Feen</dc:creator>
  <cp:lastModifiedBy>Birgitte Feen</cp:lastModifiedBy>
  <cp:revision>91</cp:revision>
  <cp:lastPrinted>2018-06-12T12:12:36Z</cp:lastPrinted>
  <dcterms:created xsi:type="dcterms:W3CDTF">2017-08-11T12:35:03Z</dcterms:created>
  <dcterms:modified xsi:type="dcterms:W3CDTF">2018-06-14T06:13:56Z</dcterms:modified>
</cp:coreProperties>
</file>